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1"/>
  </p:notesMasterIdLst>
  <p:sldIdLst>
    <p:sldId id="377" r:id="rId2"/>
    <p:sldId id="388" r:id="rId3"/>
    <p:sldId id="390" r:id="rId4"/>
    <p:sldId id="396" r:id="rId5"/>
    <p:sldId id="376" r:id="rId6"/>
    <p:sldId id="391" r:id="rId7"/>
    <p:sldId id="392" r:id="rId8"/>
    <p:sldId id="403" r:id="rId9"/>
    <p:sldId id="385" r:id="rId10"/>
    <p:sldId id="399" r:id="rId11"/>
    <p:sldId id="401" r:id="rId12"/>
    <p:sldId id="402" r:id="rId13"/>
    <p:sldId id="397" r:id="rId14"/>
    <p:sldId id="400" r:id="rId15"/>
    <p:sldId id="393" r:id="rId16"/>
    <p:sldId id="386" r:id="rId17"/>
    <p:sldId id="394" r:id="rId18"/>
    <p:sldId id="395" r:id="rId19"/>
    <p:sldId id="381" r:id="rId20"/>
  </p:sldIdLst>
  <p:sldSz cx="9144000" cy="5715000" type="screen16x1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206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6461"/>
    <a:srgbClr val="0DA2B6"/>
    <a:srgbClr val="FAC11E"/>
    <a:srgbClr val="ED6B49"/>
    <a:srgbClr val="C0C0C0"/>
    <a:srgbClr val="44546B"/>
    <a:srgbClr val="1ABDC4"/>
    <a:srgbClr val="F15C5E"/>
    <a:srgbClr val="F66746"/>
    <a:srgbClr val="F86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71217-E675-7157-C852-1511AD96C91F}" v="713" dt="2020-03-25T06:06:39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 autoAdjust="0"/>
    <p:restoredTop sz="85502" autoAdjust="0"/>
  </p:normalViewPr>
  <p:slideViewPr>
    <p:cSldViewPr snapToObjects="1">
      <p:cViewPr varScale="1">
        <p:scale>
          <a:sx n="133" d="100"/>
          <a:sy n="133" d="100"/>
        </p:scale>
        <p:origin x="348" y="96"/>
      </p:cViewPr>
      <p:guideLst>
        <p:guide orient="horz" pos="1799"/>
        <p:guide pos="2879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질문으로 시작 </a:t>
            </a:r>
            <a:endParaRPr lang="en-US" altLang="ko-KR" dirty="0"/>
          </a:p>
          <a:p>
            <a:r>
              <a:rPr lang="ko-KR" altLang="en-US" dirty="0"/>
              <a:t>친구들과 함께 여행</a:t>
            </a:r>
            <a:r>
              <a:rPr lang="ko-KR" altLang="en-US" baseline="0" dirty="0"/>
              <a:t> 가거나</a:t>
            </a:r>
            <a:r>
              <a:rPr lang="en-US" altLang="ko-KR" baseline="0" dirty="0"/>
              <a:t>,</a:t>
            </a:r>
            <a:r>
              <a:rPr lang="ko-KR" altLang="en-US" dirty="0"/>
              <a:t> 뭘 살 때</a:t>
            </a:r>
            <a:r>
              <a:rPr lang="en-US" altLang="ko-KR" dirty="0"/>
              <a:t>,</a:t>
            </a:r>
            <a:r>
              <a:rPr lang="ko-KR" altLang="en-US" dirty="0"/>
              <a:t> 돈을 모아본 경험이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MT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워크샵</a:t>
            </a:r>
            <a:r>
              <a:rPr lang="ko-KR" altLang="en-US" baseline="0" dirty="0"/>
              <a:t> 돈 내고 가봤다는 분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여러분들이 모두 고객님</a:t>
            </a:r>
            <a:endParaRPr lang="en-US" altLang="ko-KR" baseline="0" dirty="0"/>
          </a:p>
          <a:p>
            <a:r>
              <a:rPr lang="ko-KR" altLang="en-US" baseline="0" dirty="0"/>
              <a:t>한 분 한 분 모두 들어볼 수 없으니 한 친구의 이야기를 들려드릴게요 바로 지영이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8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질문으로 시작 </a:t>
            </a:r>
            <a:endParaRPr lang="en-US" altLang="ko-KR" dirty="0"/>
          </a:p>
          <a:p>
            <a:r>
              <a:rPr lang="ko-KR" altLang="en-US" dirty="0"/>
              <a:t>친구들과 함께 여행</a:t>
            </a:r>
            <a:r>
              <a:rPr lang="ko-KR" altLang="en-US" baseline="0" dirty="0"/>
              <a:t> 가거나</a:t>
            </a:r>
            <a:r>
              <a:rPr lang="en-US" altLang="ko-KR" baseline="0" dirty="0"/>
              <a:t>,</a:t>
            </a:r>
            <a:r>
              <a:rPr lang="ko-KR" altLang="en-US" dirty="0"/>
              <a:t> 뭘 살 때</a:t>
            </a:r>
            <a:r>
              <a:rPr lang="en-US" altLang="ko-KR" dirty="0"/>
              <a:t>,</a:t>
            </a:r>
            <a:r>
              <a:rPr lang="ko-KR" altLang="en-US" dirty="0"/>
              <a:t> 돈을 모아본 경험이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MT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워크샵</a:t>
            </a:r>
            <a:r>
              <a:rPr lang="ko-KR" altLang="en-US" baseline="0" dirty="0"/>
              <a:t> 돈 내고 가봤다는 분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여러분들이 모두 고객님</a:t>
            </a:r>
            <a:endParaRPr lang="en-US" altLang="ko-KR" baseline="0" dirty="0"/>
          </a:p>
          <a:p>
            <a:r>
              <a:rPr lang="ko-KR" altLang="en-US" baseline="0" dirty="0"/>
              <a:t>한 분 한 분 모두 들어볼 수 없으니 한 친구의 이야기를 들려드릴게요 바로 지영이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59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질문으로 시작 </a:t>
            </a:r>
            <a:endParaRPr lang="en-US" altLang="ko-KR" dirty="0"/>
          </a:p>
          <a:p>
            <a:r>
              <a:rPr lang="ko-KR" altLang="en-US" dirty="0"/>
              <a:t>친구들과 함께 여행</a:t>
            </a:r>
            <a:r>
              <a:rPr lang="ko-KR" altLang="en-US" baseline="0" dirty="0"/>
              <a:t> 가거나</a:t>
            </a:r>
            <a:r>
              <a:rPr lang="en-US" altLang="ko-KR" baseline="0" dirty="0"/>
              <a:t>,</a:t>
            </a:r>
            <a:r>
              <a:rPr lang="ko-KR" altLang="en-US" dirty="0"/>
              <a:t> 뭘 살 때</a:t>
            </a:r>
            <a:r>
              <a:rPr lang="en-US" altLang="ko-KR" dirty="0"/>
              <a:t>,</a:t>
            </a:r>
            <a:r>
              <a:rPr lang="ko-KR" altLang="en-US" dirty="0"/>
              <a:t> 돈을 모아본 경험이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MT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워크샵</a:t>
            </a:r>
            <a:r>
              <a:rPr lang="ko-KR" altLang="en-US" baseline="0" dirty="0"/>
              <a:t> 돈 내고 가봤다는 분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여러분들이 모두 고객님</a:t>
            </a:r>
            <a:endParaRPr lang="en-US" altLang="ko-KR" baseline="0" dirty="0"/>
          </a:p>
          <a:p>
            <a:r>
              <a:rPr lang="ko-KR" altLang="en-US" baseline="0" dirty="0"/>
              <a:t>한 분 한 분 모두 들어볼 수 없으니 한 친구의 이야기를 들려드릴게요 바로 지영이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8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6" name="그림 5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id="{AB6087C8-277A-40CD-8F5E-A78404222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-94828"/>
            <a:ext cx="10009112" cy="5844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014384"/>
      </p:ext>
    </p:extLst>
  </p:cSld>
  <p:clrMapOvr>
    <a:masterClrMapping/>
  </p:clrMapOvr>
  <p:transition advTm="45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2.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AEF7F3-3323-4FAC-A283-9B7537B38292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0356B1-053E-4184-83C3-5054FDA2B95C}"/>
              </a:ext>
            </a:extLst>
          </p:cNvPr>
          <p:cNvSpPr txBox="1"/>
          <p:nvPr/>
        </p:nvSpPr>
        <p:spPr>
          <a:xfrm>
            <a:off x="964281" y="4225652"/>
            <a:ext cx="7215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 현실에서 체험하는 실험실 안전 교육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BC0D7B6-866D-41BB-A351-E86C77838228}"/>
              </a:ext>
            </a:extLst>
          </p:cNvPr>
          <p:cNvCxnSpPr>
            <a:cxnSpLocks/>
          </p:cNvCxnSpPr>
          <p:nvPr/>
        </p:nvCxnSpPr>
        <p:spPr>
          <a:xfrm>
            <a:off x="1187624" y="4801716"/>
            <a:ext cx="676875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사람, 실내, 여자, 쥐고있는이(가) 표시된 사진&#10;&#10;자동 생성된 설명">
            <a:extLst>
              <a:ext uri="{FF2B5EF4-FFF2-40B4-BE49-F238E27FC236}">
                <a16:creationId xmlns:a16="http://schemas.microsoft.com/office/drawing/2014/main" id="{43462133-47F9-4A86-A9EF-338DAE578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22" y="1101572"/>
            <a:ext cx="4916153" cy="2853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744157-7ADD-45CD-8CA8-B8B3AD79DBE1}"/>
              </a:ext>
            </a:extLst>
          </p:cNvPr>
          <p:cNvSpPr txBox="1"/>
          <p:nvPr/>
        </p:nvSpPr>
        <p:spPr>
          <a:xfrm>
            <a:off x="575087" y="769268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8"/>
    </mc:Choice>
    <mc:Fallback xmlns="">
      <p:transition spd="slow" advTm="3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2.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AEF7F3-3323-4FAC-A283-9B7537B38292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천장, 주방, 건물이(가) 표시된 사진&#10;&#10;자동 생성된 설명">
            <a:extLst>
              <a:ext uri="{FF2B5EF4-FFF2-40B4-BE49-F238E27FC236}">
                <a16:creationId xmlns:a16="http://schemas.microsoft.com/office/drawing/2014/main" id="{722786C9-6AA7-41E6-940F-D97773001B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56" y="1081032"/>
            <a:ext cx="5679888" cy="28565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4B2AE2-7B8E-4967-B4C8-1475734E4604}"/>
              </a:ext>
            </a:extLst>
          </p:cNvPr>
          <p:cNvSpPr/>
          <p:nvPr/>
        </p:nvSpPr>
        <p:spPr>
          <a:xfrm>
            <a:off x="1732056" y="4219647"/>
            <a:ext cx="5679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몰입감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높은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실험실 환경 구현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948862-5875-4064-B57A-72172D77B00D}"/>
              </a:ext>
            </a:extLst>
          </p:cNvPr>
          <p:cNvCxnSpPr>
            <a:cxnSpLocks/>
          </p:cNvCxnSpPr>
          <p:nvPr/>
        </p:nvCxnSpPr>
        <p:spPr>
          <a:xfrm>
            <a:off x="1835696" y="4801716"/>
            <a:ext cx="5472608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CB69FF-EDAF-42F7-A19B-0903E7EF6365}"/>
              </a:ext>
            </a:extLst>
          </p:cNvPr>
          <p:cNvSpPr txBox="1"/>
          <p:nvPr/>
        </p:nvSpPr>
        <p:spPr>
          <a:xfrm>
            <a:off x="575852" y="769268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0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"/>
    </mc:Choice>
    <mc:Fallback xmlns="">
      <p:transition spd="slow" advTm="3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2.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AEF7F3-3323-4FAC-A283-9B7537B38292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B2AE2-7B8E-4967-B4C8-1475734E4604}"/>
              </a:ext>
            </a:extLst>
          </p:cNvPr>
          <p:cNvSpPr/>
          <p:nvPr/>
        </p:nvSpPr>
        <p:spPr>
          <a:xfrm>
            <a:off x="1261707" y="4225652"/>
            <a:ext cx="6548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컨트롤러를 이용한 상호 작용 교육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C0DB03-B81A-441D-8361-65852C9674DE}"/>
              </a:ext>
            </a:extLst>
          </p:cNvPr>
          <p:cNvCxnSpPr>
            <a:cxnSpLocks/>
          </p:cNvCxnSpPr>
          <p:nvPr/>
        </p:nvCxnSpPr>
        <p:spPr>
          <a:xfrm>
            <a:off x="1403648" y="4801716"/>
            <a:ext cx="6264696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드라이어이(가) 표시된 사진&#10;&#10;자동 생성된 설명">
            <a:extLst>
              <a:ext uri="{FF2B5EF4-FFF2-40B4-BE49-F238E27FC236}">
                <a16:creationId xmlns:a16="http://schemas.microsoft.com/office/drawing/2014/main" id="{517D3CCB-219C-4E8C-8C7B-47C12289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20" y="1197567"/>
            <a:ext cx="5005160" cy="2812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B82DA-E9A6-4E65-86DB-FC5CF15E8B4D}"/>
              </a:ext>
            </a:extLst>
          </p:cNvPr>
          <p:cNvSpPr txBox="1"/>
          <p:nvPr/>
        </p:nvSpPr>
        <p:spPr>
          <a:xfrm>
            <a:off x="575087" y="782478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5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"/>
    </mc:Choice>
    <mc:Fallback xmlns="">
      <p:transition spd="slow" advTm="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3.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기대 효과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27BF797-23CB-4F12-A4B3-A01F7D45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4" y="1292680"/>
            <a:ext cx="7097844" cy="3365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AFABC-B75E-49DE-BE00-42125ADB4D0B}"/>
              </a:ext>
            </a:extLst>
          </p:cNvPr>
          <p:cNvSpPr txBox="1"/>
          <p:nvPr/>
        </p:nvSpPr>
        <p:spPr>
          <a:xfrm>
            <a:off x="575852" y="788095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The Cone of Learning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3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7"/>
    </mc:Choice>
    <mc:Fallback xmlns="">
      <p:transition spd="slow" advTm="1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3.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기대 효과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62981" y="1330433"/>
            <a:ext cx="4121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체험 및 퀴즈를 통한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더욱 실질적인 교육 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34851" y="1240372"/>
            <a:ext cx="954050" cy="945217"/>
            <a:chOff x="737630" y="1249800"/>
            <a:chExt cx="936104" cy="936105"/>
          </a:xfrm>
        </p:grpSpPr>
        <p:sp>
          <p:nvSpPr>
            <p:cNvPr id="42" name="타원 41"/>
            <p:cNvSpPr/>
            <p:nvPr/>
          </p:nvSpPr>
          <p:spPr>
            <a:xfrm>
              <a:off x="737630" y="1249800"/>
              <a:ext cx="936104" cy="93610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98088" y="1399957"/>
              <a:ext cx="392447" cy="701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957242" y="3864772"/>
            <a:ext cx="39829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위험 상황에 대응하는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제작 가능  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49837" y="2532663"/>
            <a:ext cx="936104" cy="936105"/>
            <a:chOff x="737630" y="1265960"/>
            <a:chExt cx="936104" cy="936105"/>
          </a:xfrm>
        </p:grpSpPr>
        <p:sp>
          <p:nvSpPr>
            <p:cNvPr id="49" name="타원 48"/>
            <p:cNvSpPr/>
            <p:nvPr/>
          </p:nvSpPr>
          <p:spPr>
            <a:xfrm>
              <a:off x="737630" y="1265960"/>
              <a:ext cx="936104" cy="93610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009458" y="1396545"/>
              <a:ext cx="392447" cy="7078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31891" y="3768890"/>
            <a:ext cx="954050" cy="945217"/>
            <a:chOff x="737630" y="1257959"/>
            <a:chExt cx="936104" cy="936105"/>
          </a:xfrm>
        </p:grpSpPr>
        <p:sp>
          <p:nvSpPr>
            <p:cNvPr id="54" name="타원 53"/>
            <p:cNvSpPr/>
            <p:nvPr/>
          </p:nvSpPr>
          <p:spPr>
            <a:xfrm>
              <a:off x="737630" y="1257959"/>
              <a:ext cx="936104" cy="93610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00991" y="1399957"/>
              <a:ext cx="392447" cy="701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6EE815-9C32-478F-8FB1-C9D48682FE1C}"/>
              </a:ext>
            </a:extLst>
          </p:cNvPr>
          <p:cNvSpPr/>
          <p:nvPr/>
        </p:nvSpPr>
        <p:spPr>
          <a:xfrm>
            <a:off x="1957242" y="2739105"/>
            <a:ext cx="5005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안전 사고의 효과적인 예방 가능  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3BC35-9201-456E-A552-654721343A78}"/>
              </a:ext>
            </a:extLst>
          </p:cNvPr>
          <p:cNvSpPr txBox="1"/>
          <p:nvPr/>
        </p:nvSpPr>
        <p:spPr>
          <a:xfrm>
            <a:off x="567697" y="777543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4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7"/>
    </mc:Choice>
    <mc:Fallback xmlns="">
      <p:transition spd="slow" advTm="2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7" grpId="0"/>
      <p:bldP spid="2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액자 27">
            <a:extLst>
              <a:ext uri="{FF2B5EF4-FFF2-40B4-BE49-F238E27FC236}">
                <a16:creationId xmlns:a16="http://schemas.microsoft.com/office/drawing/2014/main" id="{96AE0EE3-AD46-4343-B58A-F5767697CFDA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24020" y="431293"/>
            <a:ext cx="36112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4.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개발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 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계획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616133" y="796193"/>
            <a:ext cx="324584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시스템 구성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0509F2-6C8E-410B-AA4C-25FDC6D4FA15}"/>
              </a:ext>
            </a:extLst>
          </p:cNvPr>
          <p:cNvCxnSpPr>
            <a:cxnSpLocks/>
          </p:cNvCxnSpPr>
          <p:nvPr/>
        </p:nvCxnSpPr>
        <p:spPr>
          <a:xfrm>
            <a:off x="611560" y="769268"/>
            <a:ext cx="34735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7E0CA4-3A13-46A2-8C7F-0109273D54E8}"/>
              </a:ext>
            </a:extLst>
          </p:cNvPr>
          <p:cNvSpPr txBox="1"/>
          <p:nvPr/>
        </p:nvSpPr>
        <p:spPr>
          <a:xfrm>
            <a:off x="5938975" y="1710797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 체험</a:t>
            </a:r>
          </a:p>
        </p:txBody>
      </p:sp>
      <p:pic>
        <p:nvPicPr>
          <p:cNvPr id="22" name="그림 2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86BF28EF-6F12-45F0-9DDC-2BD99545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52" y="2248984"/>
            <a:ext cx="1992475" cy="1328489"/>
          </a:xfrm>
          <a:prstGeom prst="rect">
            <a:avLst/>
          </a:prstGeom>
        </p:spPr>
      </p:pic>
      <p:pic>
        <p:nvPicPr>
          <p:cNvPr id="31" name="그림 31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709AEF25-C8F9-4C67-8938-3F40B83B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75" y="2549449"/>
            <a:ext cx="379377" cy="390957"/>
          </a:xfrm>
          <a:prstGeom prst="rect">
            <a:avLst/>
          </a:prstGeom>
        </p:spPr>
      </p:pic>
      <p:pic>
        <p:nvPicPr>
          <p:cNvPr id="37" name="그림 37" descr="개체, 시계, 표지판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1C01EAB6-6771-4FD5-BE5E-35FB33D7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646" y="2600798"/>
            <a:ext cx="324270" cy="30974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8F10D6E-36EF-4C3A-B3FD-EC7A12C7BA9D}"/>
              </a:ext>
            </a:extLst>
          </p:cNvPr>
          <p:cNvSpPr txBox="1"/>
          <p:nvPr/>
        </p:nvSpPr>
        <p:spPr>
          <a:xfrm>
            <a:off x="3050523" y="1704539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과목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6956A-B5A6-4F24-9164-3661D3CDB5A4}"/>
              </a:ext>
            </a:extLst>
          </p:cNvPr>
          <p:cNvSpPr txBox="1"/>
          <p:nvPr/>
        </p:nvSpPr>
        <p:spPr>
          <a:xfrm>
            <a:off x="334019" y="1704540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41" name="그림 41">
            <a:extLst>
              <a:ext uri="{FF2B5EF4-FFF2-40B4-BE49-F238E27FC236}">
                <a16:creationId xmlns:a16="http://schemas.microsoft.com/office/drawing/2014/main" id="{08482744-7037-4132-8B2B-3ECC43C7C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93" y="2945311"/>
            <a:ext cx="566413" cy="558896"/>
          </a:xfrm>
          <a:prstGeom prst="rect">
            <a:avLst/>
          </a:prstGeom>
        </p:spPr>
      </p:pic>
      <p:pic>
        <p:nvPicPr>
          <p:cNvPr id="47" name="그림 47" descr="머그, 컵, 병, 유리이(가) 표시된 사진&#10;&#10;매우 높은 신뢰도로 생성된 설명">
            <a:extLst>
              <a:ext uri="{FF2B5EF4-FFF2-40B4-BE49-F238E27FC236}">
                <a16:creationId xmlns:a16="http://schemas.microsoft.com/office/drawing/2014/main" id="{33A8E019-CFD7-4DF9-811D-3DCAC0C96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564" y="2964933"/>
            <a:ext cx="491599" cy="526813"/>
          </a:xfrm>
          <a:prstGeom prst="rect">
            <a:avLst/>
          </a:prstGeom>
        </p:spPr>
      </p:pic>
      <p:pic>
        <p:nvPicPr>
          <p:cNvPr id="55" name="그림 5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7456FE7C-9CF4-486F-9F3F-5E3F4721D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7181" y="3441793"/>
            <a:ext cx="962486" cy="1313377"/>
          </a:xfrm>
          <a:prstGeom prst="rect">
            <a:avLst/>
          </a:prstGeom>
        </p:spPr>
      </p:pic>
      <p:pic>
        <p:nvPicPr>
          <p:cNvPr id="49" name="그림 4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1259A8C3-A060-4F00-AA92-3A79D9B52C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5446" y="4327509"/>
            <a:ext cx="358596" cy="358371"/>
          </a:xfrm>
          <a:prstGeom prst="rect">
            <a:avLst/>
          </a:prstGeom>
        </p:spPr>
      </p:pic>
      <p:pic>
        <p:nvPicPr>
          <p:cNvPr id="57" name="그림 57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E3FEED13-3054-4D98-AC20-E829DDA59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806" y="3234106"/>
            <a:ext cx="1553548" cy="790575"/>
          </a:xfrm>
          <a:prstGeom prst="rect">
            <a:avLst/>
          </a:prstGeom>
        </p:spPr>
      </p:pic>
      <p:pic>
        <p:nvPicPr>
          <p:cNvPr id="59" name="그림 5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B89E8CE2-EFC4-4F20-83A2-CC23CEB524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8425" y="2822811"/>
            <a:ext cx="431762" cy="424329"/>
          </a:xfrm>
          <a:prstGeom prst="rect">
            <a:avLst/>
          </a:prstGeom>
        </p:spPr>
      </p:pic>
      <p:pic>
        <p:nvPicPr>
          <p:cNvPr id="65" name="그림 65" descr="검은색, 사진, 앉아있는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742A21BC-86E3-43AB-945D-33195EBFB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391" y="2641723"/>
            <a:ext cx="595077" cy="607464"/>
          </a:xfrm>
          <a:prstGeom prst="rect">
            <a:avLst/>
          </a:prstGeom>
        </p:spPr>
      </p:pic>
      <p:pic>
        <p:nvPicPr>
          <p:cNvPr id="67" name="그림 67" descr="빗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8A7A937-3274-4BB0-BE19-09C9C82458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2306" y="2414598"/>
            <a:ext cx="1793328" cy="1813689"/>
          </a:xfrm>
          <a:prstGeom prst="rect">
            <a:avLst/>
          </a:prstGeom>
        </p:spPr>
      </p:pic>
      <p:pic>
        <p:nvPicPr>
          <p:cNvPr id="69" name="그림 69" descr="표지판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6B2D7B13-2C95-4C43-BFC0-C206BA9379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059" y="2780593"/>
            <a:ext cx="458920" cy="444310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10F1AE7-79AD-4027-A785-A63981F7011A}"/>
              </a:ext>
            </a:extLst>
          </p:cNvPr>
          <p:cNvCxnSpPr>
            <a:cxnSpLocks/>
          </p:cNvCxnSpPr>
          <p:nvPr/>
        </p:nvCxnSpPr>
        <p:spPr>
          <a:xfrm>
            <a:off x="939193" y="2209428"/>
            <a:ext cx="132855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B484D35-A888-40AD-B205-D87D5C72C96E}"/>
              </a:ext>
            </a:extLst>
          </p:cNvPr>
          <p:cNvCxnSpPr>
            <a:cxnSpLocks/>
          </p:cNvCxnSpPr>
          <p:nvPr/>
        </p:nvCxnSpPr>
        <p:spPr>
          <a:xfrm>
            <a:off x="3491880" y="2209428"/>
            <a:ext cx="1656184" cy="1168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E4A8DE3-0BDD-45FF-955B-ACB81D1737AF}"/>
              </a:ext>
            </a:extLst>
          </p:cNvPr>
          <p:cNvCxnSpPr>
            <a:cxnSpLocks/>
          </p:cNvCxnSpPr>
          <p:nvPr/>
        </p:nvCxnSpPr>
        <p:spPr>
          <a:xfrm>
            <a:off x="6201488" y="2209428"/>
            <a:ext cx="2031839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5F3DD11-A79F-481A-8C2E-1AE220C8DA88}"/>
              </a:ext>
            </a:extLst>
          </p:cNvPr>
          <p:cNvSpPr/>
          <p:nvPr/>
        </p:nvSpPr>
        <p:spPr>
          <a:xfrm>
            <a:off x="2638547" y="2896093"/>
            <a:ext cx="479207" cy="33659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6CA4329-807C-4574-B548-3DFF8F56560A}"/>
              </a:ext>
            </a:extLst>
          </p:cNvPr>
          <p:cNvSpPr/>
          <p:nvPr/>
        </p:nvSpPr>
        <p:spPr>
          <a:xfrm>
            <a:off x="5436096" y="2896093"/>
            <a:ext cx="479207" cy="33659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3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46"/>
    </mc:Choice>
    <mc:Fallback xmlns="">
      <p:transition spd="slow" advTm="2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/>
      <p:bldP spid="40" grpId="0"/>
      <p:bldP spid="3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24020" y="431293"/>
            <a:ext cx="36112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4.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개발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계획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611560" y="790753"/>
            <a:ext cx="324584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개발 도구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418177" y="1687061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엔진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0509F2-6C8E-410B-AA4C-25FDC6D4FA15}"/>
              </a:ext>
            </a:extLst>
          </p:cNvPr>
          <p:cNvCxnSpPr>
            <a:cxnSpLocks/>
          </p:cNvCxnSpPr>
          <p:nvPr/>
        </p:nvCxnSpPr>
        <p:spPr>
          <a:xfrm>
            <a:off x="611560" y="769268"/>
            <a:ext cx="3473515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7">
            <a:extLst>
              <a:ext uri="{FF2B5EF4-FFF2-40B4-BE49-F238E27FC236}">
                <a16:creationId xmlns:a16="http://schemas.microsoft.com/office/drawing/2014/main" id="{BAFE26D1-E650-4E97-8089-4104AF8B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47" y="2517177"/>
            <a:ext cx="1942313" cy="1941096"/>
          </a:xfrm>
          <a:prstGeom prst="rect">
            <a:avLst/>
          </a:prstGeom>
        </p:spPr>
      </p:pic>
      <p:pic>
        <p:nvPicPr>
          <p:cNvPr id="9" name="그림 16" descr="앉아있는, 거울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AD507B0E-30BA-42FB-8619-5B3B2618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49" y="2187742"/>
            <a:ext cx="2257623" cy="2234724"/>
          </a:xfrm>
          <a:prstGeom prst="rect">
            <a:avLst/>
          </a:prstGeom>
        </p:spPr>
      </p:pic>
      <p:pic>
        <p:nvPicPr>
          <p:cNvPr id="18" name="그림 19" descr="그리기, 컵, 플레이트이(가) 표시된 사진&#10;&#10;매우 높은 신뢰도로 생성된 설명">
            <a:extLst>
              <a:ext uri="{FF2B5EF4-FFF2-40B4-BE49-F238E27FC236}">
                <a16:creationId xmlns:a16="http://schemas.microsoft.com/office/drawing/2014/main" id="{3A1F3976-C8D1-4EC4-8C1F-719606F9D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531" y="3878457"/>
            <a:ext cx="1963811" cy="4575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48404A-E2C4-4EC0-8698-5DFD0C1B42ED}"/>
              </a:ext>
            </a:extLst>
          </p:cNvPr>
          <p:cNvSpPr txBox="1"/>
          <p:nvPr/>
        </p:nvSpPr>
        <p:spPr>
          <a:xfrm>
            <a:off x="3226858" y="1687061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</a:t>
            </a:r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AB4804-6F89-4C75-9E6E-E88E8BEF7592}"/>
              </a:ext>
            </a:extLst>
          </p:cNvPr>
          <p:cNvSpPr txBox="1"/>
          <p:nvPr/>
        </p:nvSpPr>
        <p:spPr>
          <a:xfrm>
            <a:off x="6105609" y="1672738"/>
            <a:ext cx="2538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OS</a:t>
            </a:r>
            <a:endParaRPr 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5">
            <a:extLst>
              <a:ext uri="{FF2B5EF4-FFF2-40B4-BE49-F238E27FC236}">
                <a16:creationId xmlns:a16="http://schemas.microsoft.com/office/drawing/2014/main" id="{6FE24494-AFA2-40B3-A957-A1F373B85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153" y="2209226"/>
            <a:ext cx="1376187" cy="1368163"/>
          </a:xfrm>
          <a:prstGeom prst="rect">
            <a:avLst/>
          </a:prstGeom>
        </p:spPr>
      </p:pic>
      <p:pic>
        <p:nvPicPr>
          <p:cNvPr id="27" name="그림 27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01974634-9A30-4A8C-882A-D86B88044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647" y="3596607"/>
            <a:ext cx="1254363" cy="1465227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82DC582-42C3-4134-B168-749F19449004}"/>
              </a:ext>
            </a:extLst>
          </p:cNvPr>
          <p:cNvCxnSpPr>
            <a:cxnSpLocks/>
          </p:cNvCxnSpPr>
          <p:nvPr/>
        </p:nvCxnSpPr>
        <p:spPr>
          <a:xfrm>
            <a:off x="939193" y="2209428"/>
            <a:ext cx="154457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7C6D96-5DA3-4AA9-8501-594507A857CC}"/>
              </a:ext>
            </a:extLst>
          </p:cNvPr>
          <p:cNvCxnSpPr>
            <a:cxnSpLocks/>
          </p:cNvCxnSpPr>
          <p:nvPr/>
        </p:nvCxnSpPr>
        <p:spPr>
          <a:xfrm>
            <a:off x="3768531" y="2209226"/>
            <a:ext cx="145154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CE045E6-B6C4-4AE4-9EBD-8B429052B947}"/>
              </a:ext>
            </a:extLst>
          </p:cNvPr>
          <p:cNvCxnSpPr>
            <a:cxnSpLocks/>
          </p:cNvCxnSpPr>
          <p:nvPr/>
        </p:nvCxnSpPr>
        <p:spPr>
          <a:xfrm>
            <a:off x="7092280" y="2180099"/>
            <a:ext cx="576064" cy="76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42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4"/>
    </mc:Choice>
    <mc:Fallback xmlns="">
      <p:transition spd="slow" advTm="1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513263" y="754459"/>
            <a:ext cx="212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 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72C65F-4B11-4F58-A95E-C05BA4265EAE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7816"/>
              </p:ext>
            </p:extLst>
          </p:nvPr>
        </p:nvGraphicFramePr>
        <p:xfrm>
          <a:off x="1115616" y="985292"/>
          <a:ext cx="6716208" cy="431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9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항목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세부내용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3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5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6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월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진행상황</a:t>
                      </a: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요구사항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분석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프로젝트 주제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선정 및 회의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VR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관련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자료 수집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기획</a:t>
                      </a:r>
                      <a:endParaRPr lang="ko-KR" altLang="en-US" sz="10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수행 계획서 작성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개발 환경 구축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VR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안전교육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시스템 기획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625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설계</a:t>
                      </a:r>
                      <a:endParaRPr lang="ko-KR" altLang="en-US" sz="10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안전교육 시스템 설계 및 시나리오 작성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데이터베이스 설계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62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구현</a:t>
                      </a:r>
                      <a:endParaRPr lang="ko-KR" altLang="en-US" sz="10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Unity C#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프로그래밍 작업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데이터베이스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연동 작업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5A5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VR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그래픽 최적화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테스트</a:t>
                      </a:r>
                      <a:endParaRPr lang="ko-KR" altLang="en-US" sz="10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  <a:t>시스템 테스트</a:t>
                      </a:r>
                      <a:endParaRPr lang="ko-KR" altLang="en-US" sz="10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ko-KR" altLang="en-US" sz="500" dirty="0">
                          <a:effectLst/>
                          <a:latin typeface="배달의민족 주아" pitchFamily="18" charset="-127"/>
                          <a:ea typeface="배달의민족 주아" pitchFamily="18" charset="-127"/>
                        </a:rPr>
                      </a:br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500" dirty="0">
                        <a:effectLst/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62865" marR="628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9" y="1395321"/>
            <a:ext cx="357065" cy="23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9" y="1777380"/>
            <a:ext cx="357065" cy="23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9" y="2137420"/>
            <a:ext cx="357065" cy="23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9" y="2475441"/>
            <a:ext cx="357065" cy="23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C65495-BF01-445E-87B3-A05F30C31D51}"/>
              </a:ext>
            </a:extLst>
          </p:cNvPr>
          <p:cNvSpPr txBox="1"/>
          <p:nvPr/>
        </p:nvSpPr>
        <p:spPr>
          <a:xfrm>
            <a:off x="524020" y="431293"/>
            <a:ext cx="36112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4.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개발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계획</a:t>
            </a:r>
            <a:endParaRPr lang="en-US" altLang="ko-KR" sz="2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9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4"/>
    </mc:Choice>
    <mc:Fallback xmlns="">
      <p:transition spd="slow" advTm="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21501" y="43129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4.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개발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513263" y="754459"/>
            <a:ext cx="24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  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72C65F-4B11-4F58-A95E-C05BA4265EAE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91680" y="1203057"/>
            <a:ext cx="1585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 구성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91680" y="2222028"/>
            <a:ext cx="26933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Map(</a:t>
            </a:r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</a:t>
            </a:r>
            <a:r>
              <a:rPr lang="en-US" altLang="ko-KR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en-US" altLang="ko-KR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91680" y="2642558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이형우</a:t>
            </a:r>
            <a:r>
              <a:rPr lang="en-US" altLang="ko-KR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양성원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91680" y="4441677"/>
            <a:ext cx="18517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및 구현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-296961" y="1205477"/>
            <a:ext cx="1953442" cy="523220"/>
            <a:chOff x="-324544" y="1170577"/>
            <a:chExt cx="1953442" cy="523220"/>
          </a:xfrm>
          <a:solidFill>
            <a:schemeClr val="accent4">
              <a:lumMod val="75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53099" y="1170577"/>
              <a:ext cx="575799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324544" y="2175861"/>
            <a:ext cx="1981025" cy="523220"/>
            <a:chOff x="-324544" y="1170577"/>
            <a:chExt cx="1981025" cy="523220"/>
          </a:xfrm>
          <a:solidFill>
            <a:schemeClr val="accent4">
              <a:lumMod val="75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80682" y="1170577"/>
              <a:ext cx="575799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-324544" y="4395510"/>
            <a:ext cx="1997055" cy="523220"/>
            <a:chOff x="-324544" y="1170577"/>
            <a:chExt cx="1997055" cy="523220"/>
          </a:xfrm>
          <a:solidFill>
            <a:schemeClr val="accent4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80682" y="1170577"/>
              <a:ext cx="591829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686113" y="163394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문석현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91680" y="3289548"/>
            <a:ext cx="23374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C# </a:t>
            </a:r>
            <a:r>
              <a:rPr lang="ko-KR" altLang="en-US" sz="22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작업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691680" y="3710078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김동현</a:t>
            </a:r>
            <a:r>
              <a:rPr lang="en-US" altLang="ko-KR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김재원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-324544" y="3243381"/>
            <a:ext cx="1968201" cy="523220"/>
            <a:chOff x="-324544" y="1170577"/>
            <a:chExt cx="1968201" cy="523220"/>
          </a:xfrm>
          <a:solidFill>
            <a:schemeClr val="accent4">
              <a:lumMod val="75000"/>
            </a:schemeClr>
          </a:solidFill>
        </p:grpSpPr>
        <p:sp>
          <p:nvSpPr>
            <p:cNvPr id="34" name="직사각형 33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80682" y="1170577"/>
              <a:ext cx="562975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730357" y="487256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김재원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ED16D-3F9F-4B92-B2FA-A233BF092CCB}"/>
              </a:ext>
            </a:extLst>
          </p:cNvPr>
          <p:cNvSpPr txBox="1"/>
          <p:nvPr/>
        </p:nvSpPr>
        <p:spPr>
          <a:xfrm>
            <a:off x="580868" y="791022"/>
            <a:ext cx="324584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/>
              </a:rPr>
              <a:t>파트 별 분담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1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4"/>
    </mc:Choice>
    <mc:Fallback xmlns="">
      <p:transition spd="slow" advTm="1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30" grpId="0"/>
      <p:bldP spid="31" grpId="0"/>
      <p:bldP spid="32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39D6ED-535F-4BE9-8AA1-D9EE83071D6A}"/>
              </a:ext>
            </a:extLst>
          </p:cNvPr>
          <p:cNvSpPr/>
          <p:nvPr/>
        </p:nvSpPr>
        <p:spPr>
          <a:xfrm>
            <a:off x="2268661" y="2534334"/>
            <a:ext cx="4608512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0D816-1211-4758-BDE8-FFFC0D7A3648}"/>
              </a:ext>
            </a:extLst>
          </p:cNvPr>
          <p:cNvSpPr txBox="1"/>
          <p:nvPr/>
        </p:nvSpPr>
        <p:spPr>
          <a:xfrm>
            <a:off x="2315639" y="2551798"/>
            <a:ext cx="4512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시청해 주셔서 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C49665-4AE6-4C69-84AF-E7DA58B9DDF9}"/>
              </a:ext>
            </a:extLst>
          </p:cNvPr>
          <p:cNvSpPr/>
          <p:nvPr/>
        </p:nvSpPr>
        <p:spPr>
          <a:xfrm>
            <a:off x="0" y="0"/>
            <a:ext cx="9396536" cy="8412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B7715A-A2BC-4B98-BC2E-08E351A88F2E}"/>
              </a:ext>
            </a:extLst>
          </p:cNvPr>
          <p:cNvSpPr/>
          <p:nvPr/>
        </p:nvSpPr>
        <p:spPr>
          <a:xfrm>
            <a:off x="-36512" y="4872620"/>
            <a:ext cx="9396536" cy="8412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39548"/>
      </p:ext>
    </p:extLst>
  </p:cSld>
  <p:clrMapOvr>
    <a:masterClrMapping/>
  </p:clrMapOvr>
  <p:transition advTm="2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 descr="앉아있는, 모니터, 음식이(가) 표시된 사진&#10;&#10;자동 생성된 설명">
            <a:extLst>
              <a:ext uri="{FF2B5EF4-FFF2-40B4-BE49-F238E27FC236}">
                <a16:creationId xmlns:a16="http://schemas.microsoft.com/office/drawing/2014/main" id="{7A1D9546-B57B-4E17-9A76-BCA6F6A60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6712" y="-238844"/>
            <a:ext cx="12181131" cy="137535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55098E5-F494-4123-A7DB-B9A4D21CD02F}"/>
              </a:ext>
            </a:extLst>
          </p:cNvPr>
          <p:cNvSpPr/>
          <p:nvPr/>
        </p:nvSpPr>
        <p:spPr>
          <a:xfrm>
            <a:off x="1403648" y="1849388"/>
            <a:ext cx="6336704" cy="201622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계획서 발표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514315"/>
      </p:ext>
    </p:extLst>
  </p:cSld>
  <p:clrMapOvr>
    <a:masterClrMapping/>
  </p:clrMapOvr>
  <p:transition advTm="46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775" y="-527050"/>
            <a:ext cx="10297160" cy="6840855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75310" y="544830"/>
            <a:ext cx="284226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 </a:t>
            </a:r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&amp; </a:t>
            </a:r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팀원 구성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263525" y="1042670"/>
            <a:ext cx="315531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2020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캡스톤디자인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종합설계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530860" y="1357630"/>
            <a:ext cx="370776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[17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EDU LAB]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>
            <a:cxnSpLocks/>
          </p:cNvCxnSpPr>
          <p:nvPr/>
        </p:nvCxnSpPr>
        <p:spPr>
          <a:xfrm flipV="1">
            <a:off x="107315" y="1019175"/>
            <a:ext cx="3456305" cy="4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092515-B6BE-47FD-B99A-7CB8FF15632B}"/>
              </a:ext>
            </a:extLst>
          </p:cNvPr>
          <p:cNvCxnSpPr/>
          <p:nvPr/>
        </p:nvCxnSpPr>
        <p:spPr>
          <a:xfrm>
            <a:off x="107315" y="481330"/>
            <a:ext cx="935990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7D5417-43B6-4D30-8D30-F5332790FB6E}"/>
              </a:ext>
            </a:extLst>
          </p:cNvPr>
          <p:cNvSpPr/>
          <p:nvPr/>
        </p:nvSpPr>
        <p:spPr>
          <a:xfrm>
            <a:off x="661035" y="2209165"/>
            <a:ext cx="1750695" cy="1584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지도교수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윤종영 교수님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503F9-CF3A-4054-B060-2ABEB6DEDE00}"/>
              </a:ext>
            </a:extLst>
          </p:cNvPr>
          <p:cNvSpPr/>
          <p:nvPr/>
        </p:nvSpPr>
        <p:spPr>
          <a:xfrm>
            <a:off x="2411730" y="2569210"/>
            <a:ext cx="1944370" cy="1788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김동현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김재원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b="1" dirty="0" err="1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문석현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양성원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이형우</a:t>
            </a:r>
          </a:p>
          <a:p>
            <a:pPr algn="ctr"/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CF3C02-C345-4D33-B201-F4C53D7175D6}"/>
              </a:ext>
            </a:extLst>
          </p:cNvPr>
          <p:cNvSpPr/>
          <p:nvPr/>
        </p:nvSpPr>
        <p:spPr>
          <a:xfrm>
            <a:off x="755650" y="3793490"/>
            <a:ext cx="1649730" cy="10801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명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SAFE LAB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15A38-F60F-4D19-92C3-BF9EEE5B9F5D}"/>
              </a:ext>
            </a:extLst>
          </p:cNvPr>
          <p:cNvSpPr txBox="1"/>
          <p:nvPr/>
        </p:nvSpPr>
        <p:spPr>
          <a:xfrm>
            <a:off x="4489450" y="834390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3D1D644-37A3-4F45-9E97-EC359D46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70" y="1561465"/>
            <a:ext cx="4098925" cy="408178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D64967-4043-426A-80F3-5510584ABC88}"/>
              </a:ext>
            </a:extLst>
          </p:cNvPr>
          <p:cNvGrpSpPr/>
          <p:nvPr/>
        </p:nvGrpSpPr>
        <p:grpSpPr>
          <a:xfrm>
            <a:off x="1979930" y="4441825"/>
            <a:ext cx="504190" cy="504190"/>
            <a:chOff x="1979930" y="4441825"/>
            <a:chExt cx="504190" cy="5041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B57D5AD-553B-4883-B16C-2316D4ECB337}"/>
                </a:ext>
              </a:extLst>
            </p:cNvPr>
            <p:cNvCxnSpPr>
              <a:cxnSpLocks/>
            </p:cNvCxnSpPr>
            <p:nvPr/>
          </p:nvCxnSpPr>
          <p:spPr>
            <a:xfrm>
              <a:off x="2483485" y="4441825"/>
              <a:ext cx="0" cy="50419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116409-8D20-40AF-AFA6-24E90FFC4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9930" y="4946015"/>
              <a:ext cx="504190" cy="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FFE738-EFCC-4DEE-932A-D24337AC1BC9}"/>
              </a:ext>
            </a:extLst>
          </p:cNvPr>
          <p:cNvGrpSpPr/>
          <p:nvPr/>
        </p:nvGrpSpPr>
        <p:grpSpPr>
          <a:xfrm rot="16200000">
            <a:off x="3923665" y="2497455"/>
            <a:ext cx="504190" cy="504190"/>
            <a:chOff x="3923665" y="2497455"/>
            <a:chExt cx="504190" cy="50419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A0FB358-8FE7-425F-9BD4-EFBDE914DB5F}"/>
                </a:ext>
              </a:extLst>
            </p:cNvPr>
            <p:cNvCxnSpPr>
              <a:cxnSpLocks/>
            </p:cNvCxnSpPr>
            <p:nvPr/>
          </p:nvCxnSpPr>
          <p:spPr>
            <a:xfrm>
              <a:off x="4427855" y="2497455"/>
              <a:ext cx="0" cy="50419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D1E0EF2-5EDC-41FB-A47C-B2D58FA97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665" y="3001645"/>
              <a:ext cx="504190" cy="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044468-E0EA-4A2A-A719-979276214FD3}"/>
              </a:ext>
            </a:extLst>
          </p:cNvPr>
          <p:cNvGrpSpPr/>
          <p:nvPr/>
        </p:nvGrpSpPr>
        <p:grpSpPr>
          <a:xfrm rot="10800000">
            <a:off x="589280" y="2133600"/>
            <a:ext cx="504190" cy="504190"/>
            <a:chOff x="589280" y="2133600"/>
            <a:chExt cx="504190" cy="50419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9AC5B7B-461D-472E-9F78-0353EDD1A59D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35" y="2133600"/>
              <a:ext cx="0" cy="50419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030CBEC-AC25-47E2-91AE-BC3A4AA3C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80" y="2637790"/>
              <a:ext cx="504190" cy="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2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8"/>
    </mc:Choice>
    <mc:Fallback xmlns="">
      <p:transition spd="slow" advTm="1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3" animBg="1"/>
      <p:bldP spid="7" grpId="4" animBg="1"/>
      <p:bldP spid="21" grpId="2" animBg="1"/>
      <p:bldP spid="23" grpId="0" animBg="1"/>
      <p:bldP spid="10" grpId="5" animBg="1"/>
      <p:bldP spid="12" grpId="6" animBg="1"/>
      <p:bldP spid="13" grpId="7" animBg="1"/>
      <p:bldP spid="24" grpId="9" animBg="1"/>
      <p:bldP spid="20" grpId="10" animBg="1"/>
      <p:bldP spid="27" grpId="8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C9CED62-D241-484B-BCE0-A9B7DB827D42}"/>
              </a:ext>
            </a:extLst>
          </p:cNvPr>
          <p:cNvSpPr/>
          <p:nvPr/>
        </p:nvSpPr>
        <p:spPr>
          <a:xfrm>
            <a:off x="251460" y="4535805"/>
            <a:ext cx="8641080" cy="9137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D76975-7D94-4B35-A764-3D3AC3BB935A}"/>
              </a:ext>
            </a:extLst>
          </p:cNvPr>
          <p:cNvSpPr/>
          <p:nvPr/>
        </p:nvSpPr>
        <p:spPr>
          <a:xfrm>
            <a:off x="107315" y="3691255"/>
            <a:ext cx="3456305" cy="4279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3614B-DB09-4B95-AA08-8BA9D3E1C083}"/>
              </a:ext>
            </a:extLst>
          </p:cNvPr>
          <p:cNvSpPr/>
          <p:nvPr/>
        </p:nvSpPr>
        <p:spPr>
          <a:xfrm>
            <a:off x="-2540" y="2954020"/>
            <a:ext cx="3241040" cy="4279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E29998-17C5-4413-B776-5C1CD3F842D2}"/>
              </a:ext>
            </a:extLst>
          </p:cNvPr>
          <p:cNvSpPr/>
          <p:nvPr/>
        </p:nvSpPr>
        <p:spPr>
          <a:xfrm>
            <a:off x="251460" y="2234565"/>
            <a:ext cx="2664460" cy="4279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D16A6F-5D5A-4455-931D-7EBD40FEA4BA}"/>
              </a:ext>
            </a:extLst>
          </p:cNvPr>
          <p:cNvSpPr/>
          <p:nvPr/>
        </p:nvSpPr>
        <p:spPr>
          <a:xfrm>
            <a:off x="251460" y="1492885"/>
            <a:ext cx="2215515" cy="4279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576580" y="-562610"/>
            <a:ext cx="10297160" cy="6840855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79755" y="500380"/>
            <a:ext cx="248793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발표 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A902B-8A92-4E8E-BBA0-E9B64889CC7B}"/>
              </a:ext>
            </a:extLst>
          </p:cNvPr>
          <p:cNvSpPr txBox="1"/>
          <p:nvPr/>
        </p:nvSpPr>
        <p:spPr>
          <a:xfrm>
            <a:off x="346710" y="1024255"/>
            <a:ext cx="161988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수행 계획  발표 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2508885" y="4620895"/>
            <a:ext cx="453199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VR(Virtual Reality)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A56B8E-4F04-483A-9533-AF80364B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90" y="1270635"/>
            <a:ext cx="3036570" cy="270637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>
            <a:cxnSpLocks/>
          </p:cNvCxnSpPr>
          <p:nvPr/>
        </p:nvCxnSpPr>
        <p:spPr>
          <a:xfrm>
            <a:off x="179705" y="1015365"/>
            <a:ext cx="2304415" cy="1460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DD760A-99FD-493B-B7B5-3A1FCBEE1BB2}"/>
              </a:ext>
            </a:extLst>
          </p:cNvPr>
          <p:cNvSpPr txBox="1"/>
          <p:nvPr/>
        </p:nvSpPr>
        <p:spPr>
          <a:xfrm>
            <a:off x="655320" y="1492885"/>
            <a:ext cx="2215515" cy="2677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추진 배경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소개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기대 효과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 Unicode MS" panose="020B06040202020202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개발 계획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95E7820-F673-4FFF-B79F-EA78B2822DC4}"/>
              </a:ext>
            </a:extLst>
          </p:cNvPr>
          <p:cNvCxnSpPr/>
          <p:nvPr/>
        </p:nvCxnSpPr>
        <p:spPr>
          <a:xfrm>
            <a:off x="107315" y="481330"/>
            <a:ext cx="935990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CCD7DB12-3ABB-47EB-A5C3-4247FB460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0080" y="1128395"/>
            <a:ext cx="1286510" cy="1488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E6CDD0-654E-4265-A30D-08C5FBD8F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85" y="3240405"/>
            <a:ext cx="1955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11"/>
    </mc:Choice>
    <mc:Fallback xmlns="">
      <p:transition spd="slow" advTm="15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4" animBg="1"/>
      <p:bldP spid="17" grpId="9" animBg="1"/>
      <p:bldP spid="16" grpId="8" animBg="1"/>
      <p:bldP spid="15" grpId="10" animBg="1"/>
      <p:bldP spid="2" grpId="11" animBg="1"/>
      <p:bldP spid="5" grpId="0" animBg="1"/>
      <p:bldP spid="6" grpId="2" animBg="1"/>
      <p:bldP spid="7" grpId="3" animBg="1"/>
      <p:bldP spid="19" grpId="6" animBg="1"/>
      <p:bldP spid="21" grpId="1" animBg="1"/>
      <p:bldP spid="116" grpId="5" animBg="1"/>
      <p:bldP spid="3" grpId="7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1063580" y="1048589"/>
            <a:ext cx="70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실험실 안전 교육 시스템의 중요성 및 문제점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CF4B6A-E1CD-4ACE-BFD6-E7D3A1392B68}"/>
              </a:ext>
            </a:extLst>
          </p:cNvPr>
          <p:cNvCxnSpPr>
            <a:cxnSpLocks/>
          </p:cNvCxnSpPr>
          <p:nvPr/>
        </p:nvCxnSpPr>
        <p:spPr>
          <a:xfrm>
            <a:off x="5309437" y="4651489"/>
            <a:ext cx="288032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743C49-6F7E-4510-B7DE-F410C40CC9FA}"/>
              </a:ext>
            </a:extLst>
          </p:cNvPr>
          <p:cNvSpPr txBox="1"/>
          <p:nvPr/>
        </p:nvSpPr>
        <p:spPr>
          <a:xfrm>
            <a:off x="758097" y="2192279"/>
            <a:ext cx="1679229" cy="92333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법정 의무 교육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229EE-B10C-4955-9921-17D0826C3111}"/>
              </a:ext>
            </a:extLst>
          </p:cNvPr>
          <p:cNvSpPr txBox="1"/>
          <p:nvPr/>
        </p:nvSpPr>
        <p:spPr>
          <a:xfrm>
            <a:off x="2604738" y="2192279"/>
            <a:ext cx="1679229" cy="92333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안전환경 조성에 관한 법률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EF1C-A9F8-4C36-B054-FF72E03D542E}"/>
              </a:ext>
            </a:extLst>
          </p:cNvPr>
          <p:cNvSpPr txBox="1"/>
          <p:nvPr/>
        </p:nvSpPr>
        <p:spPr>
          <a:xfrm>
            <a:off x="1656301" y="3358439"/>
            <a:ext cx="1679229" cy="92333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안전환경 조성에 관한 법률 시행규칙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2FB985-5C4F-4806-883D-02D12FB8B101}"/>
              </a:ext>
            </a:extLst>
          </p:cNvPr>
          <p:cNvSpPr txBox="1"/>
          <p:nvPr/>
        </p:nvSpPr>
        <p:spPr>
          <a:xfrm>
            <a:off x="5126655" y="2917512"/>
            <a:ext cx="126297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CODE</a:t>
            </a:r>
            <a:endParaRPr lang="ko-KR" altLang="en-US" dirty="0" err="1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00C5B-3E41-4FA4-9AC5-978175D89EF7}"/>
              </a:ext>
            </a:extLst>
          </p:cNvPr>
          <p:cNvSpPr txBox="1"/>
          <p:nvPr/>
        </p:nvSpPr>
        <p:spPr>
          <a:xfrm>
            <a:off x="7045941" y="2925781"/>
            <a:ext cx="136845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MUTE PLAY</a:t>
            </a:r>
            <a:endParaRPr lang="ko-KR" altLang="en-US" dirty="0" err="1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9CCCDB2-A552-4B57-8D28-EB97C085A7CF}"/>
              </a:ext>
            </a:extLst>
          </p:cNvPr>
          <p:cNvSpPr/>
          <p:nvPr/>
        </p:nvSpPr>
        <p:spPr>
          <a:xfrm>
            <a:off x="4567626" y="2939020"/>
            <a:ext cx="360040" cy="40060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5176A3-1D78-4EB6-B238-010207F482F2}"/>
              </a:ext>
            </a:extLst>
          </p:cNvPr>
          <p:cNvSpPr txBox="1"/>
          <p:nvPr/>
        </p:nvSpPr>
        <p:spPr>
          <a:xfrm>
            <a:off x="6021384" y="3887530"/>
            <a:ext cx="190070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 EFFICIENCY</a:t>
            </a:r>
            <a:endParaRPr lang="ko-KR" altLang="en-US" dirty="0" err="1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더하기 기호 40">
            <a:extLst>
              <a:ext uri="{FF2B5EF4-FFF2-40B4-BE49-F238E27FC236}">
                <a16:creationId xmlns:a16="http://schemas.microsoft.com/office/drawing/2014/main" id="{C5A6ADEC-8056-440E-B418-57D6653A2813}"/>
              </a:ext>
            </a:extLst>
          </p:cNvPr>
          <p:cNvSpPr/>
          <p:nvPr/>
        </p:nvSpPr>
        <p:spPr>
          <a:xfrm>
            <a:off x="6527455" y="2881562"/>
            <a:ext cx="444284" cy="43214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같음 기호 41">
            <a:extLst>
              <a:ext uri="{FF2B5EF4-FFF2-40B4-BE49-F238E27FC236}">
                <a16:creationId xmlns:a16="http://schemas.microsoft.com/office/drawing/2014/main" id="{4EBF26E7-C507-4895-BDCB-B16264485FE0}"/>
              </a:ext>
            </a:extLst>
          </p:cNvPr>
          <p:cNvSpPr/>
          <p:nvPr/>
        </p:nvSpPr>
        <p:spPr>
          <a:xfrm>
            <a:off x="5326346" y="3887530"/>
            <a:ext cx="369333" cy="37227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2315A4F-CF50-4BFF-8577-4AF68AA99A6F}"/>
              </a:ext>
            </a:extLst>
          </p:cNvPr>
          <p:cNvCxnSpPr>
            <a:cxnSpLocks/>
          </p:cNvCxnSpPr>
          <p:nvPr/>
        </p:nvCxnSpPr>
        <p:spPr>
          <a:xfrm>
            <a:off x="700925" y="4651489"/>
            <a:ext cx="35957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72F04EB-8223-44C1-9040-C439D43040EB}"/>
              </a:ext>
            </a:extLst>
          </p:cNvPr>
          <p:cNvCxnSpPr>
            <a:cxnSpLocks/>
          </p:cNvCxnSpPr>
          <p:nvPr/>
        </p:nvCxnSpPr>
        <p:spPr>
          <a:xfrm>
            <a:off x="1403648" y="1561356"/>
            <a:ext cx="640871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F1FA5D-0366-4134-9D3B-8E0A3784FE58}"/>
              </a:ext>
            </a:extLst>
          </p:cNvPr>
          <p:cNvSpPr txBox="1"/>
          <p:nvPr/>
        </p:nvSpPr>
        <p:spPr>
          <a:xfrm>
            <a:off x="558982" y="786979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실험실 안전 교육 시스템의 중요성 및 문제점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0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5"/>
    </mc:Choice>
    <mc:Fallback xmlns="">
      <p:transition spd="slow" advTm="14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0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3293905" y="1003616"/>
            <a:ext cx="2700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사고 현황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73AC14-7B93-4193-967F-7335DFEDD9EF}"/>
              </a:ext>
            </a:extLst>
          </p:cNvPr>
          <p:cNvSpPr/>
          <p:nvPr/>
        </p:nvSpPr>
        <p:spPr>
          <a:xfrm>
            <a:off x="1478540" y="1588391"/>
            <a:ext cx="6192688" cy="259660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D44F0-9FB5-46CC-9DCC-8BDB979C9E68}"/>
              </a:ext>
            </a:extLst>
          </p:cNvPr>
          <p:cNvSpPr txBox="1"/>
          <p:nvPr/>
        </p:nvSpPr>
        <p:spPr>
          <a:xfrm>
            <a:off x="1454391" y="4243384"/>
            <a:ext cx="3498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New Daily -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사고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대학서 발생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이상무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기자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9993F3-5DC3-4BC4-A616-ED8DEE09B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1750540"/>
            <a:ext cx="5904658" cy="225908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F01BFB9-3F8E-4E43-B6B0-A5FC89ECDB0C}"/>
              </a:ext>
            </a:extLst>
          </p:cNvPr>
          <p:cNvCxnSpPr>
            <a:cxnSpLocks/>
          </p:cNvCxnSpPr>
          <p:nvPr/>
        </p:nvCxnSpPr>
        <p:spPr>
          <a:xfrm>
            <a:off x="3419872" y="1489348"/>
            <a:ext cx="244827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078C45-C15D-40CA-AB30-5F4D0E99BF44}"/>
              </a:ext>
            </a:extLst>
          </p:cNvPr>
          <p:cNvSpPr txBox="1"/>
          <p:nvPr/>
        </p:nvSpPr>
        <p:spPr>
          <a:xfrm>
            <a:off x="570880" y="786415"/>
            <a:ext cx="1602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사고 현황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83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0"/>
    </mc:Choice>
    <mc:Fallback xmlns="">
      <p:transition spd="slow" advTm="1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1034603" y="996912"/>
            <a:ext cx="707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개편의 필요성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CF4B6A-E1CD-4ACE-BFD6-E7D3A1392B68}"/>
              </a:ext>
            </a:extLst>
          </p:cNvPr>
          <p:cNvCxnSpPr>
            <a:cxnSpLocks/>
          </p:cNvCxnSpPr>
          <p:nvPr/>
        </p:nvCxnSpPr>
        <p:spPr>
          <a:xfrm>
            <a:off x="3131840" y="4729708"/>
            <a:ext cx="288032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D68F8D-847A-49AF-8018-9EC48283D594}"/>
              </a:ext>
            </a:extLst>
          </p:cNvPr>
          <p:cNvSpPr/>
          <p:nvPr/>
        </p:nvSpPr>
        <p:spPr>
          <a:xfrm>
            <a:off x="2735796" y="1633364"/>
            <a:ext cx="3600400" cy="291733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43C49-6F7E-4510-B7DE-F410C40CC9FA}"/>
              </a:ext>
            </a:extLst>
          </p:cNvPr>
          <p:cNvSpPr txBox="1"/>
          <p:nvPr/>
        </p:nvSpPr>
        <p:spPr>
          <a:xfrm>
            <a:off x="2914802" y="4873724"/>
            <a:ext cx="3312368" cy="30777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형태의 실험실 안전교육 콘텐츠 제작필요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7A872E-CACB-4594-BFF5-946E7881898B}"/>
              </a:ext>
            </a:extLst>
          </p:cNvPr>
          <p:cNvCxnSpPr>
            <a:cxnSpLocks/>
          </p:cNvCxnSpPr>
          <p:nvPr/>
        </p:nvCxnSpPr>
        <p:spPr>
          <a:xfrm>
            <a:off x="3018642" y="1489348"/>
            <a:ext cx="3137534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9A3931-44A3-4FAF-937C-EF8E462D4B1E}"/>
              </a:ext>
            </a:extLst>
          </p:cNvPr>
          <p:cNvSpPr txBox="1"/>
          <p:nvPr/>
        </p:nvSpPr>
        <p:spPr>
          <a:xfrm>
            <a:off x="2910630" y="2165871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</a:t>
            </a:r>
          </a:p>
          <a:p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SYSTEM?</a:t>
            </a:r>
            <a:endParaRPr lang="ko-KR" altLang="en-US" sz="60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16240-0FCB-484E-9588-D173F8CD8CA9}"/>
              </a:ext>
            </a:extLst>
          </p:cNvPr>
          <p:cNvSpPr txBox="1"/>
          <p:nvPr/>
        </p:nvSpPr>
        <p:spPr>
          <a:xfrm>
            <a:off x="558982" y="775597"/>
            <a:ext cx="1602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개편의 필요성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4"/>
    </mc:Choice>
    <mc:Fallback xmlns="">
      <p:transition spd="slow" advTm="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F8DA1D05-F96B-4D80-82A3-A44E998301B3}"/>
              </a:ext>
            </a:extLst>
          </p:cNvPr>
          <p:cNvSpPr/>
          <p:nvPr/>
        </p:nvSpPr>
        <p:spPr>
          <a:xfrm>
            <a:off x="4139952" y="-1526202"/>
            <a:ext cx="8767401" cy="876740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577FD4C-D68E-4EEA-980B-DC4DA0D4E3B1}"/>
              </a:ext>
            </a:extLst>
          </p:cNvPr>
          <p:cNvSpPr/>
          <p:nvPr/>
        </p:nvSpPr>
        <p:spPr>
          <a:xfrm>
            <a:off x="5356026" y="-436040"/>
            <a:ext cx="6587078" cy="658708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660636E-34F7-429C-9BE8-F445AB536897}"/>
              </a:ext>
            </a:extLst>
          </p:cNvPr>
          <p:cNvSpPr/>
          <p:nvPr/>
        </p:nvSpPr>
        <p:spPr>
          <a:xfrm>
            <a:off x="6778013" y="779010"/>
            <a:ext cx="4156979" cy="41569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추진 배경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9F7E8-C864-4975-B619-C9C379E3E51D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3656BA8-FAF7-4F5B-834A-B89817818D8A}"/>
              </a:ext>
            </a:extLst>
          </p:cNvPr>
          <p:cNvCxnSpPr>
            <a:cxnSpLocks/>
          </p:cNvCxnSpPr>
          <p:nvPr/>
        </p:nvCxnSpPr>
        <p:spPr>
          <a:xfrm>
            <a:off x="3414268" y="2126027"/>
            <a:ext cx="4464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AF36C9-0769-4D40-8ACF-1E414381C218}"/>
              </a:ext>
            </a:extLst>
          </p:cNvPr>
          <p:cNvCxnSpPr>
            <a:cxnSpLocks/>
          </p:cNvCxnSpPr>
          <p:nvPr/>
        </p:nvCxnSpPr>
        <p:spPr>
          <a:xfrm>
            <a:off x="3430236" y="3149724"/>
            <a:ext cx="27259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CA8521-4F3A-4FC2-AF5F-BE4A02D1436A}"/>
              </a:ext>
            </a:extLst>
          </p:cNvPr>
          <p:cNvCxnSpPr>
            <a:cxnSpLocks/>
          </p:cNvCxnSpPr>
          <p:nvPr/>
        </p:nvCxnSpPr>
        <p:spPr>
          <a:xfrm>
            <a:off x="3430236" y="4189080"/>
            <a:ext cx="15738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246C73B1-65E0-4549-8FB8-715516333A9A}"/>
              </a:ext>
            </a:extLst>
          </p:cNvPr>
          <p:cNvSpPr/>
          <p:nvPr/>
        </p:nvSpPr>
        <p:spPr>
          <a:xfrm>
            <a:off x="3306268" y="2072687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96A148E-A575-4546-8CFA-C9538CE25170}"/>
              </a:ext>
            </a:extLst>
          </p:cNvPr>
          <p:cNvSpPr/>
          <p:nvPr/>
        </p:nvSpPr>
        <p:spPr>
          <a:xfrm>
            <a:off x="3311872" y="3089923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C32808E-2298-4FF5-872A-25D4C6AF0A03}"/>
              </a:ext>
            </a:extLst>
          </p:cNvPr>
          <p:cNvSpPr/>
          <p:nvPr/>
        </p:nvSpPr>
        <p:spPr>
          <a:xfrm>
            <a:off x="3311872" y="4139743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7893A5A0-D9C1-4FEA-A4A3-46151654D8C0}"/>
              </a:ext>
            </a:extLst>
          </p:cNvPr>
          <p:cNvSpPr/>
          <p:nvPr/>
        </p:nvSpPr>
        <p:spPr>
          <a:xfrm>
            <a:off x="809480" y="1934086"/>
            <a:ext cx="2180323" cy="369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CDFD7C-B64C-46D0-BC47-AFB6878F945A}"/>
              </a:ext>
            </a:extLst>
          </p:cNvPr>
          <p:cNvSpPr txBox="1"/>
          <p:nvPr/>
        </p:nvSpPr>
        <p:spPr>
          <a:xfrm>
            <a:off x="963380" y="1903708"/>
            <a:ext cx="197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교육</a:t>
            </a:r>
            <a:endParaRPr lang="en-US" altLang="ko-KR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모서리가 둥근 직사각형 6">
            <a:extLst>
              <a:ext uri="{FF2B5EF4-FFF2-40B4-BE49-F238E27FC236}">
                <a16:creationId xmlns:a16="http://schemas.microsoft.com/office/drawing/2014/main" id="{4CEE06C0-C3C6-4665-AEF3-B2DD3D3D8B84}"/>
              </a:ext>
            </a:extLst>
          </p:cNvPr>
          <p:cNvSpPr/>
          <p:nvPr/>
        </p:nvSpPr>
        <p:spPr>
          <a:xfrm>
            <a:off x="809480" y="2980297"/>
            <a:ext cx="2180323" cy="3693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E12C68-094A-4194-AE3F-44C75D574780}"/>
              </a:ext>
            </a:extLst>
          </p:cNvPr>
          <p:cNvSpPr txBox="1"/>
          <p:nvPr/>
        </p:nvSpPr>
        <p:spPr>
          <a:xfrm>
            <a:off x="959501" y="2934129"/>
            <a:ext cx="197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흥미로운 교육</a:t>
            </a:r>
            <a:endParaRPr lang="en-US" altLang="ko-KR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모서리가 둥근 직사각형 6">
            <a:extLst>
              <a:ext uri="{FF2B5EF4-FFF2-40B4-BE49-F238E27FC236}">
                <a16:creationId xmlns:a16="http://schemas.microsoft.com/office/drawing/2014/main" id="{AAE3DFA8-477D-4552-A9AC-F50CB3F36611}"/>
              </a:ext>
            </a:extLst>
          </p:cNvPr>
          <p:cNvSpPr/>
          <p:nvPr/>
        </p:nvSpPr>
        <p:spPr>
          <a:xfrm>
            <a:off x="807513" y="4029802"/>
            <a:ext cx="2180323" cy="36933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9EDAA1-F258-44BD-BAD5-4F9F6FF4E75B}"/>
              </a:ext>
            </a:extLst>
          </p:cNvPr>
          <p:cNvSpPr txBox="1"/>
          <p:nvPr/>
        </p:nvSpPr>
        <p:spPr>
          <a:xfrm>
            <a:off x="963380" y="3996130"/>
            <a:ext cx="197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능동적인 교육</a:t>
            </a:r>
            <a:endParaRPr lang="en-US" altLang="ko-KR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71EC14-3F02-4336-8DDB-7471B3BAF9A0}"/>
              </a:ext>
            </a:extLst>
          </p:cNvPr>
          <p:cNvSpPr txBox="1"/>
          <p:nvPr/>
        </p:nvSpPr>
        <p:spPr>
          <a:xfrm>
            <a:off x="568639" y="777428"/>
            <a:ext cx="1602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what?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4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8"/>
    </mc:Choice>
    <mc:Fallback xmlns="">
      <p:transition spd="slow" advTm="1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7" grpId="0" animBg="1"/>
      <p:bldP spid="60" grpId="0" animBg="1"/>
      <p:bldP spid="6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68D134DD-645A-4B6B-A3D5-32265D2933F7}"/>
              </a:ext>
            </a:extLst>
          </p:cNvPr>
          <p:cNvSpPr/>
          <p:nvPr/>
        </p:nvSpPr>
        <p:spPr>
          <a:xfrm>
            <a:off x="-612576" y="-526876"/>
            <a:ext cx="10297144" cy="6840760"/>
          </a:xfrm>
          <a:prstGeom prst="fram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CF59B-C7CA-4911-A8A3-250571E3D1CF}"/>
              </a:ext>
            </a:extLst>
          </p:cNvPr>
          <p:cNvSpPr/>
          <p:nvPr/>
        </p:nvSpPr>
        <p:spPr>
          <a:xfrm>
            <a:off x="467544" y="481236"/>
            <a:ext cx="45719" cy="5040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A4FC6-B1C0-4F51-A11B-EED0EE48DC23}"/>
              </a:ext>
            </a:extLst>
          </p:cNvPr>
          <p:cNvSpPr txBox="1"/>
          <p:nvPr/>
        </p:nvSpPr>
        <p:spPr>
          <a:xfrm>
            <a:off x="513263" y="431293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2.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 Unicode MS" panose="020B0604020202020204" pitchFamily="50" charset="-127"/>
              </a:rPr>
              <a:t>프로젝트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B1D4-3ED5-47D7-B9F9-913558D2F3CD}"/>
              </a:ext>
            </a:extLst>
          </p:cNvPr>
          <p:cNvSpPr txBox="1"/>
          <p:nvPr/>
        </p:nvSpPr>
        <p:spPr>
          <a:xfrm>
            <a:off x="1321750" y="4165838"/>
            <a:ext cx="6500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SAFE LAB: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실험실 안전교육 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4A0EEC5-C413-4DA8-B634-37CA12050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62378"/>
            <a:ext cx="792088" cy="705961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FDA56B8E-4F04-483A-9533-AF80364BD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05" y="1145328"/>
            <a:ext cx="3036788" cy="27065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AEF7F3-3323-4FAC-A283-9B7537B38292}"/>
              </a:ext>
            </a:extLst>
          </p:cNvPr>
          <p:cNvCxnSpPr/>
          <p:nvPr/>
        </p:nvCxnSpPr>
        <p:spPr>
          <a:xfrm>
            <a:off x="611560" y="769268"/>
            <a:ext cx="297763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34A278-D67D-4C55-819D-89A4BBDE38F8}"/>
              </a:ext>
            </a:extLst>
          </p:cNvPr>
          <p:cNvCxnSpPr>
            <a:cxnSpLocks/>
          </p:cNvCxnSpPr>
          <p:nvPr/>
        </p:nvCxnSpPr>
        <p:spPr>
          <a:xfrm>
            <a:off x="1321750" y="4801716"/>
            <a:ext cx="6562618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3D23A-5D76-44BB-B3D2-B349ACA3082D}"/>
              </a:ext>
            </a:extLst>
          </p:cNvPr>
          <p:cNvSpPr txBox="1"/>
          <p:nvPr/>
        </p:nvSpPr>
        <p:spPr>
          <a:xfrm>
            <a:off x="576586" y="782478"/>
            <a:ext cx="348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3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5"/>
    </mc:Choice>
    <mc:Fallback xmlns="">
      <p:transition spd="slow" advTm="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6|1.5|4|1.5|5.1|3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.2|0.8|2.5|1.2|2.7|2|1.3|0.8|1.2|1.8|1|1.7|1.6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1.6|1.2|3.1|1|1.7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3|1.5|1.2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9|0.6|0.6|0.6|0.5|0.5|0.5|2|0.6|0.6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0.7|0.7|0.6|0.9|0.7|0.8|0.8|0.8|1|0.9|0.8|0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|1|0.9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8|0.7|1|0.6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8|1|1.1|0.8|0.7|0.6|1.2|0.8|1.5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0.7|1.3|0.8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Pages>19</Pages>
  <Words>495</Words>
  <Characters>0</Characters>
  <Application>Microsoft Office PowerPoint</Application>
  <DocSecurity>0</DocSecurity>
  <PresentationFormat>화면 슬라이드 쇼(16:10)</PresentationFormat>
  <Lines>0</Lines>
  <Paragraphs>223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나눔고딕</vt:lpstr>
      <vt:lpstr>나눔고딕 ExtraBold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(소프트웨어학부)이형우</cp:lastModifiedBy>
  <cp:revision>40</cp:revision>
  <dcterms:modified xsi:type="dcterms:W3CDTF">2020-03-26T12:15:24Z</dcterms:modified>
</cp:coreProperties>
</file>